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erriweather Sans"/>
      <p:regular r:id="rId32"/>
      <p:bold r:id="rId33"/>
      <p:italic r:id="rId34"/>
      <p:boldItalic r:id="rId35"/>
    </p:embeddedFont>
    <p:embeddedFont>
      <p:font typeface="Palanquin Dark"/>
      <p:regular r:id="rId36"/>
      <p:bold r:id="rId37"/>
    </p:embeddedFont>
    <p:embeddedFont>
      <p:font typeface="Changa"/>
      <p:regular r:id="rId38"/>
      <p:bold r:id="rId39"/>
    </p:embeddedFont>
    <p:embeddedFont>
      <p:font typeface="Bree Serif"/>
      <p:regular r:id="rId40"/>
    </p:embeddedFont>
    <p:embeddedFont>
      <p:font typeface="Open Sans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 orient="horz"/>
        <p:guide pos="57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reeSerif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Light-bold.fntdata"/><Relationship Id="rId41" Type="http://schemas.openxmlformats.org/officeDocument/2006/relationships/font" Target="fonts/OpenSansLight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erriweatherSans-bold.fntdata"/><Relationship Id="rId10" Type="http://schemas.openxmlformats.org/officeDocument/2006/relationships/slide" Target="slides/slide4.xml"/><Relationship Id="rId32" Type="http://schemas.openxmlformats.org/officeDocument/2006/relationships/font" Target="fonts/MerriweatherSans-regular.fntdata"/><Relationship Id="rId13" Type="http://schemas.openxmlformats.org/officeDocument/2006/relationships/slide" Target="slides/slide7.xml"/><Relationship Id="rId35" Type="http://schemas.openxmlformats.org/officeDocument/2006/relationships/font" Target="fonts/MerriweatherSans-bold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Sans-italic.fntdata"/><Relationship Id="rId15" Type="http://schemas.openxmlformats.org/officeDocument/2006/relationships/slide" Target="slides/slide9.xml"/><Relationship Id="rId37" Type="http://schemas.openxmlformats.org/officeDocument/2006/relationships/font" Target="fonts/PalanquinDark-bold.fntdata"/><Relationship Id="rId14" Type="http://schemas.openxmlformats.org/officeDocument/2006/relationships/slide" Target="slides/slide8.xml"/><Relationship Id="rId36" Type="http://schemas.openxmlformats.org/officeDocument/2006/relationships/font" Target="fonts/PalanquinDark-regular.fntdata"/><Relationship Id="rId17" Type="http://schemas.openxmlformats.org/officeDocument/2006/relationships/slide" Target="slides/slide11.xml"/><Relationship Id="rId39" Type="http://schemas.openxmlformats.org/officeDocument/2006/relationships/font" Target="fonts/Changa-bold.fntdata"/><Relationship Id="rId16" Type="http://schemas.openxmlformats.org/officeDocument/2006/relationships/slide" Target="slides/slide10.xml"/><Relationship Id="rId38" Type="http://schemas.openxmlformats.org/officeDocument/2006/relationships/font" Target="fonts/Chang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Our simulation is based on an A123 Li-ion battery. In the 1 hours of simulation, the controllable input is charging rate which is a constant value 0.5 C. The uncontrollable input, ambient temperature, is also constant value which is  23.15 degree celsius. </a:t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the simulation outputs, you can see SOC reached 50% after 1 hour. SOH decreased as the time go by.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core and surface temperature of Li-ion battery also increased with time. The </a:t>
            </a:r>
            <a:r>
              <a:rPr lang="en-US"/>
              <a:t>terminal</a:t>
            </a:r>
            <a:r>
              <a:rPr lang="en-US"/>
              <a:t> voltage also increase as the SOC increases. Because the model is highly non-linear, there are some fluctuates for the output temperature . </a:t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used the simulation values of Li-ion as the true data. Then, some noises were added in the data with SNR which is 60. We assume that </a:t>
            </a:r>
            <a:r>
              <a:rPr lang="en-US">
                <a:solidFill>
                  <a:schemeClr val="dk1"/>
                </a:solidFill>
              </a:rPr>
              <a:t>measured data in experiment are same as to</a:t>
            </a:r>
            <a:r>
              <a:rPr lang="en-US"/>
              <a:t> the data which </a:t>
            </a:r>
            <a:r>
              <a:rPr lang="en-US"/>
              <a:t>contains</a:t>
            </a:r>
            <a:r>
              <a:rPr lang="en-US"/>
              <a:t> noises. </a:t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temperature observer and voltage observer</a:t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  <a:defRPr b="0" i="0" sz="50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rtl="0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3705700" y="2147767"/>
            <a:ext cx="4507500" cy="334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">
              <a:srgbClr val="000000">
                <a:alpha val="149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4800"/>
              <a:buFont typeface="Changa"/>
              <a:buNone/>
              <a:defRPr b="1" i="0" sz="4800" u="none" cap="none" strike="noStrike">
                <a:solidFill>
                  <a:srgbClr val="FFD219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4800"/>
              <a:buFont typeface="Palanquin Dark"/>
              <a:buNone/>
              <a:defRPr b="0" i="0" sz="4800" u="none" cap="none" strike="noStrike">
                <a:solidFill>
                  <a:srgbClr val="FFD2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4800"/>
              <a:buFont typeface="Palanquin Dark"/>
              <a:buNone/>
              <a:defRPr b="0" i="0" sz="4800" u="none" cap="none" strike="noStrike">
                <a:solidFill>
                  <a:srgbClr val="FFD2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4800"/>
              <a:buFont typeface="Palanquin Dark"/>
              <a:buNone/>
              <a:defRPr b="0" i="0" sz="4800" u="none" cap="none" strike="noStrike">
                <a:solidFill>
                  <a:srgbClr val="FFD2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4800"/>
              <a:buFont typeface="Palanquin Dark"/>
              <a:buNone/>
              <a:defRPr b="0" i="0" sz="4800" u="none" cap="none" strike="noStrike">
                <a:solidFill>
                  <a:srgbClr val="FFD2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4800"/>
              <a:buFont typeface="Palanquin Dark"/>
              <a:buNone/>
              <a:defRPr b="0" i="0" sz="4800" u="none" cap="none" strike="noStrike">
                <a:solidFill>
                  <a:srgbClr val="FFD2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4800"/>
              <a:buFont typeface="Palanquin Dark"/>
              <a:buNone/>
              <a:defRPr b="0" i="0" sz="4800" u="none" cap="none" strike="noStrike">
                <a:solidFill>
                  <a:srgbClr val="FFD2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4800"/>
              <a:buFont typeface="Palanquin Dark"/>
              <a:buNone/>
              <a:defRPr b="0" i="0" sz="4800" u="none" cap="none" strike="noStrike">
                <a:solidFill>
                  <a:srgbClr val="FFD2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19"/>
              </a:buClr>
              <a:buSzPts val="4800"/>
              <a:buFont typeface="Palanquin Dark"/>
              <a:buNone/>
              <a:defRPr b="0" i="0" sz="4800" u="none" cap="none" strike="noStrike">
                <a:solidFill>
                  <a:srgbClr val="FFD2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b="0" i="0" sz="42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1041995"/>
            <a:ext cx="3008313" cy="4049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  <a:defRPr b="1" i="0" sz="20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575050" y="1041995"/>
            <a:ext cx="4537075" cy="3657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57200" y="1531651"/>
            <a:ext cx="3008313" cy="3167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D63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b="0" i="0" sz="42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b="0" i="0" sz="42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  <a:defRPr b="1" i="0" sz="20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/>
          <p:nvPr>
            <p:ph idx="2" type="pic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2D63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2D637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2D637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D63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5094400"/>
            <a:ext cx="9144000" cy="1763700"/>
          </a:xfrm>
          <a:prstGeom prst="rtTriangle">
            <a:avLst/>
          </a:prstGeom>
          <a:solidFill>
            <a:srgbClr val="003A70"/>
          </a:solidFill>
          <a:ln cap="flat" cmpd="sng" w="19050">
            <a:solidFill>
              <a:srgbClr val="003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type="ctrTitle"/>
          </p:nvPr>
        </p:nvSpPr>
        <p:spPr>
          <a:xfrm>
            <a:off x="311700" y="131900"/>
            <a:ext cx="8520600" cy="865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233000" y="5951633"/>
            <a:ext cx="33072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40183"/>
            <a:ext cx="1833250" cy="5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5094400"/>
            <a:ext cx="9144000" cy="1763700"/>
          </a:xfrm>
          <a:prstGeom prst="rtTriangle">
            <a:avLst/>
          </a:prstGeom>
          <a:solidFill>
            <a:srgbClr val="003A70"/>
          </a:solidFill>
          <a:ln cap="flat" cmpd="sng" w="19050">
            <a:solidFill>
              <a:srgbClr val="003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5740183"/>
            <a:ext cx="1833250" cy="5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000" y="5796967"/>
            <a:ext cx="1559000" cy="4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  <a:defRPr b="0" i="0" sz="50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" name="Shape 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74508" y="0"/>
            <a:ext cx="2869492" cy="23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598553"/>
            <a:ext cx="9170736" cy="133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48" y="6019295"/>
            <a:ext cx="1745673" cy="533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ree Serif"/>
              <a:buNone/>
              <a:defRPr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Relationship Id="rId8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1.jpg"/><Relationship Id="rId5" Type="http://schemas.openxmlformats.org/officeDocument/2006/relationships/image" Target="../media/image17.jp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685799" y="819319"/>
            <a:ext cx="7672137" cy="1448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600"/>
              <a:buFont typeface="Georgia"/>
              <a:buNone/>
            </a:pPr>
            <a:r>
              <a:rPr b="0" i="0" lang="en-US" sz="36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rPr>
              <a:t>State of Charge and State of Health Estimation of Li-ion Battery </a:t>
            </a:r>
            <a:endParaRPr b="0" i="0" sz="3600" u="none" cap="none" strike="noStrike">
              <a:solidFill>
                <a:srgbClr val="C2822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491916" y="2679032"/>
            <a:ext cx="543827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Junzhe Shi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Franklin Zhao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Ruitong Zhu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Xin Peng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295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17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Scott Maura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283325" y="1150500"/>
            <a:ext cx="830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 </a:t>
            </a:r>
            <a:r>
              <a:rPr lang="en-US" sz="2400">
                <a:solidFill>
                  <a:schemeClr val="dk1"/>
                </a:solidFill>
              </a:rPr>
              <a:t>semi-empirical aging model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450" y="1833512"/>
            <a:ext cx="5213999" cy="357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0" l="3448" r="7432" t="0"/>
          <a:stretch/>
        </p:blipFill>
        <p:spPr>
          <a:xfrm>
            <a:off x="469587" y="3159725"/>
            <a:ext cx="3239874" cy="7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393375" y="2153325"/>
            <a:ext cx="32400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Taking </a:t>
            </a:r>
            <a:r>
              <a:rPr lang="en-US" sz="1800">
                <a:solidFill>
                  <a:schemeClr val="dk1"/>
                </a:solidFill>
              </a:rPr>
              <a:t>a capacity loss of 20% as the end-of-life (EOL)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4207450" y="4296750"/>
            <a:ext cx="469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Wang, John, et al. “Cycle-life model for graphite-LiFePO4 cells." Journal of Power Sources 196.8 (2011): 3942-3948.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283325" y="1150500"/>
            <a:ext cx="830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Coupled Dynamics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4766" y="1883324"/>
            <a:ext cx="4942332" cy="309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283325" y="1150500"/>
            <a:ext cx="830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State Estimation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25" y="1665946"/>
            <a:ext cx="4302475" cy="349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4687725" y="1545100"/>
            <a:ext cx="3906300" cy="4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State Variables: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SOC(t), V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(t),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(t), T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(t), T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(t), SOH(t)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Controllable Input: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I(t)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Uncontrollable Input: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Measurable Output: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(t), T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0" l="6980" r="5979" t="67237"/>
          <a:stretch/>
        </p:blipFill>
        <p:spPr>
          <a:xfrm>
            <a:off x="528025" y="5259275"/>
            <a:ext cx="3744999" cy="3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295" y="1442961"/>
            <a:ext cx="3956818" cy="297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6888" y="1491215"/>
            <a:ext cx="3956819" cy="297081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97277" y="165370"/>
            <a:ext cx="61576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Simulation: Input of the system</a:t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163732" y="4755277"/>
            <a:ext cx="6157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simulation is based on a 2.3Ah A123 26650 LiFePO4 battery, with simulation duration to be 1 hours (3600s) in total.</a:t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1128993" y="1072036"/>
            <a:ext cx="24994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Charging Rate:  0.5C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184549" y="1073629"/>
            <a:ext cx="4572000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4589" l="-1066" r="0" t="-819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2150" y="4694650"/>
            <a:ext cx="1535950" cy="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83" y="3272516"/>
            <a:ext cx="3480732" cy="261336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275276" y="155025"/>
            <a:ext cx="61576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Simulation: Output</a:t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184" y="699476"/>
            <a:ext cx="3390260" cy="254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9915" y="745979"/>
            <a:ext cx="3299789" cy="247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9444" y="3272517"/>
            <a:ext cx="3480734" cy="261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779" y="3357242"/>
            <a:ext cx="3156221" cy="236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9686" y="722613"/>
            <a:ext cx="3224314" cy="242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976" y="751883"/>
            <a:ext cx="3224315" cy="242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976" y="3296103"/>
            <a:ext cx="3237652" cy="243085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97277" y="165370"/>
            <a:ext cx="61576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Simulation: Measured data</a:t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066363" y="1806127"/>
            <a:ext cx="1632423" cy="44747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3601020" y="2681167"/>
            <a:ext cx="2589786" cy="7478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4066363" y="4182883"/>
            <a:ext cx="1632423" cy="44747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97277" y="165370"/>
            <a:ext cx="615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State Estimation</a:t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610825" y="1530975"/>
            <a:ext cx="2264700" cy="111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</a:t>
            </a:r>
            <a:r>
              <a:rPr lang="en-US" sz="2400"/>
              <a:t>attery model</a:t>
            </a:r>
            <a:endParaRPr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(Ground truth)</a:t>
            </a:r>
            <a:endParaRPr sz="2400"/>
          </a:p>
        </p:txBody>
      </p:sp>
      <p:sp>
        <p:nvSpPr>
          <p:cNvPr id="232" name="Shape 232"/>
          <p:cNvSpPr/>
          <p:nvPr/>
        </p:nvSpPr>
        <p:spPr>
          <a:xfrm>
            <a:off x="4984900" y="1530975"/>
            <a:ext cx="2264700" cy="111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</a:t>
            </a:r>
            <a:r>
              <a:rPr lang="en-US" sz="2400"/>
              <a:t>easured data</a:t>
            </a:r>
            <a:endParaRPr sz="2400"/>
          </a:p>
        </p:txBody>
      </p:sp>
      <p:sp>
        <p:nvSpPr>
          <p:cNvPr id="233" name="Shape 233"/>
          <p:cNvSpPr/>
          <p:nvPr/>
        </p:nvSpPr>
        <p:spPr>
          <a:xfrm>
            <a:off x="4984900" y="3622150"/>
            <a:ext cx="2264700" cy="111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</a:t>
            </a:r>
            <a:r>
              <a:rPr lang="en-US" sz="2400"/>
              <a:t>stimated data</a:t>
            </a:r>
            <a:endParaRPr sz="2400"/>
          </a:p>
        </p:txBody>
      </p:sp>
      <p:cxnSp>
        <p:nvCxnSpPr>
          <p:cNvPr id="234" name="Shape 234"/>
          <p:cNvCxnSpPr/>
          <p:nvPr/>
        </p:nvCxnSpPr>
        <p:spPr>
          <a:xfrm flipH="1" rot="10800000">
            <a:off x="3875500" y="2081025"/>
            <a:ext cx="11094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Shape 235"/>
          <p:cNvCxnSpPr>
            <a:stCxn id="232" idx="2"/>
            <a:endCxn id="233" idx="0"/>
          </p:cNvCxnSpPr>
          <p:nvPr/>
        </p:nvCxnSpPr>
        <p:spPr>
          <a:xfrm>
            <a:off x="6117250" y="2647275"/>
            <a:ext cx="0" cy="9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Shape 236"/>
          <p:cNvSpPr txBox="1"/>
          <p:nvPr/>
        </p:nvSpPr>
        <p:spPr>
          <a:xfrm>
            <a:off x="3809500" y="931275"/>
            <a:ext cx="1241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Noise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237" name="Shape 237"/>
          <p:cNvCxnSpPr>
            <a:stCxn id="236" idx="2"/>
          </p:cNvCxnSpPr>
          <p:nvPr/>
        </p:nvCxnSpPr>
        <p:spPr>
          <a:xfrm flipH="1">
            <a:off x="4414600" y="1349775"/>
            <a:ext cx="15600" cy="7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Shape 238"/>
          <p:cNvCxnSpPr/>
          <p:nvPr/>
        </p:nvCxnSpPr>
        <p:spPr>
          <a:xfrm flipH="1" rot="10800000">
            <a:off x="2727150" y="2656275"/>
            <a:ext cx="1590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Shape 239"/>
          <p:cNvCxnSpPr>
            <a:endCxn id="233" idx="1"/>
          </p:cNvCxnSpPr>
          <p:nvPr/>
        </p:nvCxnSpPr>
        <p:spPr>
          <a:xfrm>
            <a:off x="2727100" y="4179400"/>
            <a:ext cx="2257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Shape 240"/>
          <p:cNvSpPr txBox="1"/>
          <p:nvPr/>
        </p:nvSpPr>
        <p:spPr>
          <a:xfrm>
            <a:off x="6026175" y="2893207"/>
            <a:ext cx="25518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Observer (EKF)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1181250" y="4167407"/>
            <a:ext cx="25518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Comparison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/>
        </p:nvSpPr>
        <p:spPr>
          <a:xfrm>
            <a:off x="97277" y="165370"/>
            <a:ext cx="61576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EKF Covariance Matrices</a:t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807395" y="1235413"/>
            <a:ext cx="6352161" cy="16589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86965" y="3140909"/>
            <a:ext cx="3891063" cy="6463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9" name="Shape 249"/>
          <p:cNvSpPr txBox="1"/>
          <p:nvPr/>
        </p:nvSpPr>
        <p:spPr>
          <a:xfrm>
            <a:off x="578794" y="3970032"/>
            <a:ext cx="4742236" cy="8469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1809300" y="4310263"/>
            <a:ext cx="255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0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97277" y="165370"/>
            <a:ext cx="71790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EKF Parameter for </a:t>
            </a: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Temperature Observer</a:t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842209" y="882730"/>
            <a:ext cx="6352161" cy="29517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842209" y="4091045"/>
            <a:ext cx="8131470" cy="6445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-210766" y="4957011"/>
            <a:ext cx="5277853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97277" y="165370"/>
            <a:ext cx="71790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EKF Parameter for </a:t>
            </a: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Voltage Observer</a:t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291830" y="4036792"/>
            <a:ext cx="8131470" cy="7146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65" name="Shape 265"/>
          <p:cNvSpPr txBox="1"/>
          <p:nvPr/>
        </p:nvSpPr>
        <p:spPr>
          <a:xfrm>
            <a:off x="-147107" y="5084768"/>
            <a:ext cx="5277853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37744" y="917616"/>
            <a:ext cx="7266561" cy="29517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8" y="1423251"/>
            <a:ext cx="2666100" cy="21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 b="0" l="-12040" r="12039" t="0"/>
          <a:stretch/>
        </p:blipFill>
        <p:spPr>
          <a:xfrm>
            <a:off x="2802787" y="1586650"/>
            <a:ext cx="2871525" cy="18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513" y="1586651"/>
            <a:ext cx="3210803" cy="18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 rot="5400000">
            <a:off x="4132350" y="3722700"/>
            <a:ext cx="879300" cy="66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394825" y="4218375"/>
            <a:ext cx="2354350" cy="23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97277" y="165370"/>
            <a:ext cx="82198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State Estimation Results: Temperature Observer</a:t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945" y="792253"/>
            <a:ext cx="3623288" cy="250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6091" y="3339232"/>
            <a:ext cx="3513141" cy="272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82" y="1737497"/>
            <a:ext cx="3662672" cy="300153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3903413" y="2883692"/>
            <a:ext cx="967972" cy="58477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97277" y="165370"/>
            <a:ext cx="73831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State Estimation Result: Voltage Observer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392" y="3515435"/>
            <a:ext cx="3564781" cy="259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89" y="632298"/>
            <a:ext cx="3564780" cy="271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2885"/>
            <a:ext cx="4474723" cy="307910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4435813" y="2947481"/>
            <a:ext cx="778213" cy="48151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97277" y="165370"/>
            <a:ext cx="738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SOH &amp; SOC for Different Input Current </a:t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450" y="3192925"/>
            <a:ext cx="2951451" cy="21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098" y="844950"/>
            <a:ext cx="3028150" cy="230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1129975" y="5308825"/>
            <a:ext cx="1100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Original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4196338" y="5339325"/>
            <a:ext cx="1100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1.5X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7131425" y="5339325"/>
            <a:ext cx="1100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2X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750" y="3192925"/>
            <a:ext cx="2863568" cy="21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6649" y="902470"/>
            <a:ext cx="2852441" cy="213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1493" y="974500"/>
            <a:ext cx="2660253" cy="1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0718" y="3192925"/>
            <a:ext cx="2660253" cy="19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97277" y="165370"/>
            <a:ext cx="738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1230750" y="1238700"/>
            <a:ext cx="6682500" cy="3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</a:rPr>
              <a:t>Optimal Control for Battery Charging</a:t>
            </a:r>
            <a:endParaRPr sz="28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>
                <a:solidFill>
                  <a:schemeClr val="dk2"/>
                </a:solidFill>
              </a:rPr>
              <a:t>Efficiency</a:t>
            </a:r>
            <a:r>
              <a:rPr lang="en-US" sz="2400"/>
              <a:t> </a:t>
            </a:r>
            <a:r>
              <a:rPr lang="en-US" sz="2400">
                <a:solidFill>
                  <a:schemeClr val="dk1"/>
                </a:solidFill>
              </a:rPr>
              <a:t>--</a:t>
            </a:r>
            <a:r>
              <a:rPr lang="en-US" sz="2400"/>
              <a:t> </a:t>
            </a:r>
            <a:r>
              <a:rPr lang="en-US" sz="2400">
                <a:solidFill>
                  <a:srgbClr val="E09E19"/>
                </a:solidFill>
              </a:rPr>
              <a:t>Minimum-time charge</a:t>
            </a:r>
            <a:endParaRPr sz="2400">
              <a:solidFill>
                <a:srgbClr val="E09E1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>
                <a:solidFill>
                  <a:schemeClr val="dk2"/>
                </a:solidFill>
              </a:rPr>
              <a:t>Safety</a:t>
            </a:r>
            <a:r>
              <a:rPr lang="en-US" sz="28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</a:rPr>
              <a:t>-- </a:t>
            </a:r>
            <a:r>
              <a:rPr lang="en-US" sz="2400">
                <a:solidFill>
                  <a:srgbClr val="E09E19"/>
                </a:solidFill>
              </a:rPr>
              <a:t>Minimum-aging charge</a:t>
            </a:r>
            <a:endParaRPr sz="2400">
              <a:solidFill>
                <a:srgbClr val="E09E1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>
                <a:solidFill>
                  <a:schemeClr val="dk2"/>
                </a:solidFill>
              </a:rPr>
              <a:t>Balance</a:t>
            </a:r>
            <a:r>
              <a:rPr lang="en-US" sz="2400">
                <a:solidFill>
                  <a:schemeClr val="dk2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</a:rPr>
              <a:t>-- </a:t>
            </a:r>
            <a:r>
              <a:rPr lang="en-US" sz="2400">
                <a:solidFill>
                  <a:srgbClr val="E09E19"/>
                </a:solidFill>
              </a:rPr>
              <a:t>Time and aging trade-off</a:t>
            </a:r>
            <a:endParaRPr sz="2400">
              <a:solidFill>
                <a:srgbClr val="E09E1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09E1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09E19"/>
                </a:solidFill>
              </a:rPr>
              <a:t>(Doctor Perez’s work)</a:t>
            </a:r>
            <a:endParaRPr sz="2400">
              <a:solidFill>
                <a:srgbClr val="E09E1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28220"/>
                </a:solidFill>
              </a:rPr>
              <a:t>References</a:t>
            </a:r>
            <a:endParaRPr>
              <a:solidFill>
                <a:srgbClr val="C28220"/>
              </a:solidFill>
            </a:endParaRPr>
          </a:p>
        </p:txBody>
      </p:sp>
      <p:sp>
        <p:nvSpPr>
          <p:cNvPr id="310" name="Shape 310"/>
          <p:cNvSpPr txBox="1"/>
          <p:nvPr>
            <p:ph idx="4294967295" type="body"/>
          </p:nvPr>
        </p:nvSpPr>
        <p:spPr>
          <a:xfrm>
            <a:off x="311700" y="1256700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Perez, H. E., Siegel, J. B., Lin, X., Stefanopoulou, A. G., Ding, Y., &amp; Castanier, M. P. (2012). Parameterization and Validation of an Integrated Electro-Thermal Cylindrical LFP Battery Model. ASME 2012 5th Annual Dynamic Systems and Control Conference joint with the JSME 2012 11th Motion and Vibration Conference (pp.41-50). American Society of Mechanical Engineers.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Perez, H. E., Hu, X., Dey, S., &amp; Moura, S. J. (2017). Optimal charging of li-ion batteries with coupled electro-thermal-aging dynamics. IEEE Transactions on Vehicular Technology, 66(9), 7761-7770.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Jang, W., Chen, Z., Bao, W., Lau, C. N., &amp; Dames, C. (2011). Cycle-life model for graphite-lifepo 4, cells. Journal of Power Sources, 196(8), 3942-3948.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Nitta, N., Wu, F., Lee, J. T., &amp; Yushin, G. (2015). Li-ion battery materials: present and future. Materials Today, 18(5), 252-264.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Yilmaz, M., &amp; Krein, P. T. (2013). Review of battery charger topologies, charging power levels, and infrastructure for plug-in electric and hybrid vehicles. IEEE Transactions on Power Electronics, 28(5), 2151-2169.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518400" y="1210350"/>
            <a:ext cx="8107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b="0" i="0" lang="en-US" sz="48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b="0" i="0" sz="4800" u="none" cap="none" strike="noStrike">
              <a:solidFill>
                <a:srgbClr val="C2822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600">
                <a:solidFill>
                  <a:schemeClr val="dk2"/>
                </a:solidFill>
              </a:rPr>
              <a:t>Q &amp; A</a:t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Li-ion battery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399375" y="1346500"/>
            <a:ext cx="8305200" cy="4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possible cell potential.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igh gravimetric and volumetric capacity and power density.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Monovalence cation avoids additionally charging.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399375" y="1346500"/>
            <a:ext cx="8305200" cy="4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electrochemical reactions and immeasurable internal states cause serious safety and aging concerns for battery charging.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boom in relevant industry like electrics vehicle has created a demand for charging.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long-desired yet challenging goal for the identification of battery operation and aging.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-US"/>
              <a:t> </a:t>
            </a: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Statement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399375" y="1346500"/>
            <a:ext cx="8305200" cy="4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Problem: Observing SOC and SOH of Li-ion battery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First step: Identifying a coupled electro-thermal-aging model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Second step: Designing a robust observer for dynamic battery charging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410775" y="1411650"/>
            <a:ext cx="2293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Electrical Model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6525200" y="1411650"/>
            <a:ext cx="2293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Aging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614950" y="1411650"/>
            <a:ext cx="2293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Thermal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3793" r="8402" t="0"/>
          <a:stretch/>
        </p:blipFill>
        <p:spPr>
          <a:xfrm>
            <a:off x="114300" y="3092288"/>
            <a:ext cx="3020801" cy="14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575" y="2602700"/>
            <a:ext cx="2412876" cy="18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8025" y="2688997"/>
            <a:ext cx="3145975" cy="8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5363" y="3506675"/>
            <a:ext cx="2851311" cy="14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00" y="2218075"/>
            <a:ext cx="6397650" cy="25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283325" y="1150500"/>
            <a:ext cx="830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 </a:t>
            </a:r>
            <a:r>
              <a:rPr lang="en-US" sz="2400">
                <a:solidFill>
                  <a:schemeClr val="dk1"/>
                </a:solidFill>
              </a:rPr>
              <a:t>two RC pair electrical model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1870250" y="4498150"/>
            <a:ext cx="66249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chemeClr val="lt1"/>
                </a:highlight>
              </a:rPr>
              <a:t>Perez, H. E., Hu, X., Dey, S., &amp; Moura, S. J. (2017). Optimal charging of li-ion batteries with coupled electro-thermal-aging dynamics. </a:t>
            </a:r>
            <a:r>
              <a:rPr i="1" lang="en-US" sz="1000">
                <a:solidFill>
                  <a:schemeClr val="dk1"/>
                </a:solidFill>
              </a:rPr>
              <a:t>IEEE Transactions on Vehicular Technology,</a:t>
            </a:r>
            <a:r>
              <a:rPr lang="en-US" sz="10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i="1" lang="en-US" sz="1000">
                <a:solidFill>
                  <a:schemeClr val="dk1"/>
                </a:solidFill>
              </a:rPr>
              <a:t>66</a:t>
            </a:r>
            <a:r>
              <a:rPr lang="en-US" sz="1000">
                <a:solidFill>
                  <a:schemeClr val="dk1"/>
                </a:solidFill>
                <a:highlight>
                  <a:schemeClr val="lt1"/>
                </a:highlight>
              </a:rPr>
              <a:t>(9), 7761-7770.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228225" y="0"/>
            <a:ext cx="8305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3200">
              <a:solidFill>
                <a:srgbClr val="E09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5" y="1487025"/>
            <a:ext cx="5373076" cy="34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950" y="2267425"/>
            <a:ext cx="2798625" cy="1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 b="0" l="6980" r="5979" t="0"/>
          <a:stretch/>
        </p:blipFill>
        <p:spPr>
          <a:xfrm>
            <a:off x="5210225" y="3422925"/>
            <a:ext cx="3829350" cy="1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287925" y="4806975"/>
            <a:ext cx="50448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chemeClr val="lt1"/>
                </a:highlight>
              </a:rPr>
              <a:t>Perez, H. E., Hu, X., Dey, S., &amp; Moura, S. J. (2017). Optimal charging of li-ion batteries with coupled electro-thermal-aging dynamics. </a:t>
            </a:r>
            <a:r>
              <a:rPr i="1" lang="en-US" sz="1000">
                <a:solidFill>
                  <a:schemeClr val="dk1"/>
                </a:solidFill>
              </a:rPr>
              <a:t>IEEE Transactions on Vehicular Technology,</a:t>
            </a:r>
            <a:r>
              <a:rPr lang="en-US" sz="10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i="1" lang="en-US" sz="1000">
                <a:solidFill>
                  <a:schemeClr val="dk1"/>
                </a:solidFill>
              </a:rPr>
              <a:t>66</a:t>
            </a:r>
            <a:r>
              <a:rPr lang="en-US" sz="1000">
                <a:solidFill>
                  <a:schemeClr val="dk1"/>
                </a:solidFill>
                <a:highlight>
                  <a:schemeClr val="lt1"/>
                </a:highlight>
              </a:rPr>
              <a:t>(9), 7761-7770.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356" y="1276803"/>
            <a:ext cx="3394953" cy="19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4492" y="3429000"/>
            <a:ext cx="3394954" cy="22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97277" y="176213"/>
            <a:ext cx="61576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9E19"/>
                </a:solidFill>
                <a:latin typeface="Calibri"/>
                <a:ea typeface="Calibri"/>
                <a:cs typeface="Calibri"/>
                <a:sym typeface="Calibri"/>
              </a:rPr>
              <a:t>Thermal Models</a:t>
            </a:r>
            <a:endParaRPr/>
          </a:p>
        </p:txBody>
      </p:sp>
      <p:cxnSp>
        <p:nvCxnSpPr>
          <p:cNvPr id="161" name="Shape 161"/>
          <p:cNvCxnSpPr/>
          <p:nvPr/>
        </p:nvCxnSpPr>
        <p:spPr>
          <a:xfrm>
            <a:off x="7189252" y="1016646"/>
            <a:ext cx="62717" cy="59871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62" name="Shape 162"/>
          <p:cNvSpPr txBox="1"/>
          <p:nvPr/>
        </p:nvSpPr>
        <p:spPr>
          <a:xfrm>
            <a:off x="6836326" y="639141"/>
            <a:ext cx="700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endParaRPr/>
          </a:p>
        </p:txBody>
      </p:sp>
      <p:cxnSp>
        <p:nvCxnSpPr>
          <p:cNvPr id="163" name="Shape 163"/>
          <p:cNvCxnSpPr/>
          <p:nvPr/>
        </p:nvCxnSpPr>
        <p:spPr>
          <a:xfrm>
            <a:off x="6432884" y="1316002"/>
            <a:ext cx="529390" cy="33013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64" name="Shape 164"/>
          <p:cNvSpPr txBox="1"/>
          <p:nvPr/>
        </p:nvSpPr>
        <p:spPr>
          <a:xfrm>
            <a:off x="5535721" y="1092137"/>
            <a:ext cx="10266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Surface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5557" y="1799861"/>
            <a:ext cx="1432563" cy="195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760" y="3759029"/>
            <a:ext cx="465772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283325" y="1150500"/>
            <a:ext cx="830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 </a:t>
            </a:r>
            <a:r>
              <a:rPr lang="en-US" sz="2400">
                <a:solidFill>
                  <a:schemeClr val="dk1"/>
                </a:solidFill>
              </a:rPr>
              <a:t>two-state thermal model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